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8" r:id="rId3"/>
    <p:sldId id="257" r:id="rId4"/>
    <p:sldId id="265" r:id="rId5"/>
    <p:sldId id="267" r:id="rId6"/>
    <p:sldId id="268" r:id="rId7"/>
    <p:sldId id="270" r:id="rId8"/>
    <p:sldId id="271" r:id="rId9"/>
    <p:sldId id="269" r:id="rId10"/>
    <p:sldId id="272" r:id="rId11"/>
    <p:sldId id="266"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316" autoAdjust="0"/>
    <p:restoredTop sz="94660"/>
  </p:normalViewPr>
  <p:slideViewPr>
    <p:cSldViewPr snapToGrid="0">
      <p:cViewPr varScale="1">
        <p:scale>
          <a:sx n="85" d="100"/>
          <a:sy n="85" d="100"/>
        </p:scale>
        <p:origin x="624"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gif>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CA54993-4785-4637-9A90-F5C71015EA60}" type="datetimeFigureOut">
              <a:rPr lang="en-IN" smtClean="0"/>
              <a:t>16-03-2023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70DD82A-3AA8-47D5-A49A-E9600EF713CF}" type="slidenum">
              <a:rPr lang="en-IN" smtClean="0"/>
              <a:t>‹#›</a:t>
            </a:fld>
            <a:endParaRPr lang="en-IN"/>
          </a:p>
        </p:txBody>
      </p:sp>
    </p:spTree>
    <p:extLst>
      <p:ext uri="{BB962C8B-B14F-4D97-AF65-F5344CB8AC3E}">
        <p14:creationId xmlns:p14="http://schemas.microsoft.com/office/powerpoint/2010/main" val="26893385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CA54993-4785-4637-9A90-F5C71015EA60}" type="datetimeFigureOut">
              <a:rPr lang="en-IN" smtClean="0"/>
              <a:t>16-03-2023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70DD82A-3AA8-47D5-A49A-E9600EF713CF}" type="slidenum">
              <a:rPr lang="en-IN" smtClean="0"/>
              <a:t>‹#›</a:t>
            </a:fld>
            <a:endParaRPr lang="en-IN"/>
          </a:p>
        </p:txBody>
      </p:sp>
    </p:spTree>
    <p:extLst>
      <p:ext uri="{BB962C8B-B14F-4D97-AF65-F5344CB8AC3E}">
        <p14:creationId xmlns:p14="http://schemas.microsoft.com/office/powerpoint/2010/main" val="26177641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CA54993-4785-4637-9A90-F5C71015EA60}" type="datetimeFigureOut">
              <a:rPr lang="en-IN" smtClean="0"/>
              <a:t>16-03-2023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70DD82A-3AA8-47D5-A49A-E9600EF713CF}" type="slidenum">
              <a:rPr lang="en-IN" smtClean="0"/>
              <a:t>‹#›</a:t>
            </a:fld>
            <a:endParaRPr lang="en-IN"/>
          </a:p>
        </p:txBody>
      </p:sp>
    </p:spTree>
    <p:extLst>
      <p:ext uri="{BB962C8B-B14F-4D97-AF65-F5344CB8AC3E}">
        <p14:creationId xmlns:p14="http://schemas.microsoft.com/office/powerpoint/2010/main" val="6476790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CA54993-4785-4637-9A90-F5C71015EA60}" type="datetimeFigureOut">
              <a:rPr lang="en-IN" smtClean="0"/>
              <a:t>16-03-2023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70DD82A-3AA8-47D5-A49A-E9600EF713CF}" type="slidenum">
              <a:rPr lang="en-IN" smtClean="0"/>
              <a:t>‹#›</a:t>
            </a:fld>
            <a:endParaRPr lang="en-IN"/>
          </a:p>
        </p:txBody>
      </p:sp>
    </p:spTree>
    <p:extLst>
      <p:ext uri="{BB962C8B-B14F-4D97-AF65-F5344CB8AC3E}">
        <p14:creationId xmlns:p14="http://schemas.microsoft.com/office/powerpoint/2010/main" val="25303189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CA54993-4785-4637-9A90-F5C71015EA60}" type="datetimeFigureOut">
              <a:rPr lang="en-IN" smtClean="0"/>
              <a:t>16-03-2023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70DD82A-3AA8-47D5-A49A-E9600EF713CF}" type="slidenum">
              <a:rPr lang="en-IN" smtClean="0"/>
              <a:t>‹#›</a:t>
            </a:fld>
            <a:endParaRPr lang="en-IN"/>
          </a:p>
        </p:txBody>
      </p:sp>
    </p:spTree>
    <p:extLst>
      <p:ext uri="{BB962C8B-B14F-4D97-AF65-F5344CB8AC3E}">
        <p14:creationId xmlns:p14="http://schemas.microsoft.com/office/powerpoint/2010/main" val="41531552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CA54993-4785-4637-9A90-F5C71015EA60}" type="datetimeFigureOut">
              <a:rPr lang="en-IN" smtClean="0"/>
              <a:t>16-03-2023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70DD82A-3AA8-47D5-A49A-E9600EF713CF}" type="slidenum">
              <a:rPr lang="en-IN" smtClean="0"/>
              <a:t>‹#›</a:t>
            </a:fld>
            <a:endParaRPr lang="en-IN"/>
          </a:p>
        </p:txBody>
      </p:sp>
    </p:spTree>
    <p:extLst>
      <p:ext uri="{BB962C8B-B14F-4D97-AF65-F5344CB8AC3E}">
        <p14:creationId xmlns:p14="http://schemas.microsoft.com/office/powerpoint/2010/main" val="13182644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CA54993-4785-4637-9A90-F5C71015EA60}" type="datetimeFigureOut">
              <a:rPr lang="en-IN" smtClean="0"/>
              <a:t>16-03-2023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570DD82A-3AA8-47D5-A49A-E9600EF713CF}" type="slidenum">
              <a:rPr lang="en-IN" smtClean="0"/>
              <a:t>‹#›</a:t>
            </a:fld>
            <a:endParaRPr lang="en-IN"/>
          </a:p>
        </p:txBody>
      </p:sp>
    </p:spTree>
    <p:extLst>
      <p:ext uri="{BB962C8B-B14F-4D97-AF65-F5344CB8AC3E}">
        <p14:creationId xmlns:p14="http://schemas.microsoft.com/office/powerpoint/2010/main" val="13121474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CA54993-4785-4637-9A90-F5C71015EA60}" type="datetimeFigureOut">
              <a:rPr lang="en-IN" smtClean="0"/>
              <a:t>16-03-2023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570DD82A-3AA8-47D5-A49A-E9600EF713CF}" type="slidenum">
              <a:rPr lang="en-IN" smtClean="0"/>
              <a:t>‹#›</a:t>
            </a:fld>
            <a:endParaRPr lang="en-IN"/>
          </a:p>
        </p:txBody>
      </p:sp>
    </p:spTree>
    <p:extLst>
      <p:ext uri="{BB962C8B-B14F-4D97-AF65-F5344CB8AC3E}">
        <p14:creationId xmlns:p14="http://schemas.microsoft.com/office/powerpoint/2010/main" val="3772282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CA54993-4785-4637-9A90-F5C71015EA60}" type="datetimeFigureOut">
              <a:rPr lang="en-IN" smtClean="0"/>
              <a:t>16-03-2023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570DD82A-3AA8-47D5-A49A-E9600EF713CF}" type="slidenum">
              <a:rPr lang="en-IN" smtClean="0"/>
              <a:t>‹#›</a:t>
            </a:fld>
            <a:endParaRPr lang="en-IN"/>
          </a:p>
        </p:txBody>
      </p:sp>
    </p:spTree>
    <p:extLst>
      <p:ext uri="{BB962C8B-B14F-4D97-AF65-F5344CB8AC3E}">
        <p14:creationId xmlns:p14="http://schemas.microsoft.com/office/powerpoint/2010/main" val="1898734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CA54993-4785-4637-9A90-F5C71015EA60}" type="datetimeFigureOut">
              <a:rPr lang="en-IN" smtClean="0"/>
              <a:t>16-03-2023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70DD82A-3AA8-47D5-A49A-E9600EF713CF}" type="slidenum">
              <a:rPr lang="en-IN" smtClean="0"/>
              <a:t>‹#›</a:t>
            </a:fld>
            <a:endParaRPr lang="en-IN"/>
          </a:p>
        </p:txBody>
      </p:sp>
    </p:spTree>
    <p:extLst>
      <p:ext uri="{BB962C8B-B14F-4D97-AF65-F5344CB8AC3E}">
        <p14:creationId xmlns:p14="http://schemas.microsoft.com/office/powerpoint/2010/main" val="11159659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CA54993-4785-4637-9A90-F5C71015EA60}" type="datetimeFigureOut">
              <a:rPr lang="en-IN" smtClean="0"/>
              <a:t>16-03-2023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70DD82A-3AA8-47D5-A49A-E9600EF713CF}" type="slidenum">
              <a:rPr lang="en-IN" smtClean="0"/>
              <a:t>‹#›</a:t>
            </a:fld>
            <a:endParaRPr lang="en-IN"/>
          </a:p>
        </p:txBody>
      </p:sp>
    </p:spTree>
    <p:extLst>
      <p:ext uri="{BB962C8B-B14F-4D97-AF65-F5344CB8AC3E}">
        <p14:creationId xmlns:p14="http://schemas.microsoft.com/office/powerpoint/2010/main" val="17315925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CA54993-4785-4637-9A90-F5C71015EA60}" type="datetimeFigureOut">
              <a:rPr lang="en-IN" smtClean="0"/>
              <a:t>16-03-2023</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70DD82A-3AA8-47D5-A49A-E9600EF713CF}" type="slidenum">
              <a:rPr lang="en-IN" smtClean="0"/>
              <a:t>‹#›</a:t>
            </a:fld>
            <a:endParaRPr lang="en-IN"/>
          </a:p>
        </p:txBody>
      </p:sp>
    </p:spTree>
    <p:extLst>
      <p:ext uri="{BB962C8B-B14F-4D97-AF65-F5344CB8AC3E}">
        <p14:creationId xmlns:p14="http://schemas.microsoft.com/office/powerpoint/2010/main" val="215884400"/>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gi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04B3F4-BF62-759C-0970-8190DC3A2DDE}"/>
              </a:ext>
            </a:extLst>
          </p:cNvPr>
          <p:cNvSpPr>
            <a:spLocks noGrp="1"/>
          </p:cNvSpPr>
          <p:nvPr>
            <p:ph type="ctrTitle"/>
          </p:nvPr>
        </p:nvSpPr>
        <p:spPr>
          <a:xfrm>
            <a:off x="1524000" y="1122363"/>
            <a:ext cx="4087906" cy="2387600"/>
          </a:xfrm>
        </p:spPr>
        <p:txBody>
          <a:bodyPr>
            <a:normAutofit fontScale="90000"/>
          </a:bodyPr>
          <a:lstStyle/>
          <a:p>
            <a:pPr algn="l"/>
            <a:r>
              <a:rPr lang="en-IN" dirty="0">
                <a:latin typeface="Bernard MT Condensed" panose="02050806060905020404" pitchFamily="18" charset="0"/>
              </a:rPr>
              <a:t>Indian Sign Language Detection</a:t>
            </a:r>
          </a:p>
        </p:txBody>
      </p:sp>
      <p:sp>
        <p:nvSpPr>
          <p:cNvPr id="3" name="Subtitle 2">
            <a:extLst>
              <a:ext uri="{FF2B5EF4-FFF2-40B4-BE49-F238E27FC236}">
                <a16:creationId xmlns:a16="http://schemas.microsoft.com/office/drawing/2014/main" id="{FDAFD81D-8FC1-9B30-32D5-4C26F7AAE01B}"/>
              </a:ext>
            </a:extLst>
          </p:cNvPr>
          <p:cNvSpPr>
            <a:spLocks noGrp="1"/>
          </p:cNvSpPr>
          <p:nvPr>
            <p:ph type="subTitle" idx="1"/>
          </p:nvPr>
        </p:nvSpPr>
        <p:spPr>
          <a:xfrm>
            <a:off x="1524000" y="4240305"/>
            <a:ext cx="3989294" cy="2456329"/>
          </a:xfrm>
        </p:spPr>
        <p:txBody>
          <a:bodyPr>
            <a:normAutofit/>
          </a:bodyPr>
          <a:lstStyle/>
          <a:p>
            <a:pPr algn="l"/>
            <a:r>
              <a:rPr lang="en-IN" dirty="0">
                <a:latin typeface="Agency FB" panose="020B0503020202020204" pitchFamily="34" charset="0"/>
              </a:rPr>
              <a:t>Jeya Santhosh Kumar D (19BCE0762)</a:t>
            </a:r>
          </a:p>
          <a:p>
            <a:pPr algn="l"/>
            <a:r>
              <a:rPr lang="en-IN" dirty="0">
                <a:latin typeface="Agency FB" panose="020B0503020202020204" pitchFamily="34" charset="0"/>
              </a:rPr>
              <a:t>CN Rohith Kumar (19BCE0781)</a:t>
            </a:r>
          </a:p>
          <a:p>
            <a:pPr algn="l"/>
            <a:r>
              <a:rPr lang="en-IN" dirty="0">
                <a:latin typeface="Agency FB" panose="020B0503020202020204" pitchFamily="34" charset="0"/>
              </a:rPr>
              <a:t>Vivek Reddy Y (19BCI0032)</a:t>
            </a:r>
          </a:p>
        </p:txBody>
      </p:sp>
      <p:pic>
        <p:nvPicPr>
          <p:cNvPr id="7" name="Picture 6">
            <a:extLst>
              <a:ext uri="{FF2B5EF4-FFF2-40B4-BE49-F238E27FC236}">
                <a16:creationId xmlns:a16="http://schemas.microsoft.com/office/drawing/2014/main" id="{A745213E-3B5A-4150-04FA-0E50B73D830B}"/>
              </a:ext>
            </a:extLst>
          </p:cNvPr>
          <p:cNvPicPr>
            <a:picLocks noChangeAspect="1"/>
          </p:cNvPicPr>
          <p:nvPr/>
        </p:nvPicPr>
        <p:blipFill rotWithShape="1">
          <a:blip r:embed="rId2">
            <a:extLst>
              <a:ext uri="{28A0092B-C50C-407E-A947-70E740481C1C}">
                <a14:useLocalDpi xmlns:a14="http://schemas.microsoft.com/office/drawing/2010/main" val="0"/>
              </a:ext>
            </a:extLst>
          </a:blip>
          <a:srcRect t="3" b="21058"/>
          <a:stretch/>
        </p:blipFill>
        <p:spPr>
          <a:xfrm>
            <a:off x="5148543" y="1864305"/>
            <a:ext cx="7524750" cy="2376000"/>
          </a:xfrm>
          <a:prstGeom prst="rect">
            <a:avLst/>
          </a:prstGeom>
        </p:spPr>
      </p:pic>
      <p:pic>
        <p:nvPicPr>
          <p:cNvPr id="8" name="Picture 7">
            <a:extLst>
              <a:ext uri="{FF2B5EF4-FFF2-40B4-BE49-F238E27FC236}">
                <a16:creationId xmlns:a16="http://schemas.microsoft.com/office/drawing/2014/main" id="{2D86BD9B-C2AF-2943-60F1-281C3FD4658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27128" y="5656169"/>
            <a:ext cx="3705225" cy="1228725"/>
          </a:xfrm>
          <a:prstGeom prst="rect">
            <a:avLst/>
          </a:prstGeom>
        </p:spPr>
      </p:pic>
    </p:spTree>
    <p:extLst>
      <p:ext uri="{BB962C8B-B14F-4D97-AF65-F5344CB8AC3E}">
        <p14:creationId xmlns:p14="http://schemas.microsoft.com/office/powerpoint/2010/main" val="23868541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E6940F-F432-DBF4-0C7A-664FD48D52C9}"/>
              </a:ext>
            </a:extLst>
          </p:cNvPr>
          <p:cNvSpPr>
            <a:spLocks noGrp="1"/>
          </p:cNvSpPr>
          <p:nvPr>
            <p:ph type="title"/>
          </p:nvPr>
        </p:nvSpPr>
        <p:spPr/>
        <p:txBody>
          <a:bodyPr/>
          <a:lstStyle/>
          <a:p>
            <a:r>
              <a:rPr lang="en-IN" dirty="0">
                <a:latin typeface="Bernard MT Condensed" panose="02050806060905020404" pitchFamily="18" charset="0"/>
              </a:rPr>
              <a:t>References</a:t>
            </a:r>
          </a:p>
        </p:txBody>
      </p:sp>
      <p:sp>
        <p:nvSpPr>
          <p:cNvPr id="3" name="Content Placeholder 2">
            <a:extLst>
              <a:ext uri="{FF2B5EF4-FFF2-40B4-BE49-F238E27FC236}">
                <a16:creationId xmlns:a16="http://schemas.microsoft.com/office/drawing/2014/main" id="{90C060F4-703C-A80B-BC41-E4CC159BB1A5}"/>
              </a:ext>
            </a:extLst>
          </p:cNvPr>
          <p:cNvSpPr>
            <a:spLocks noGrp="1"/>
          </p:cNvSpPr>
          <p:nvPr>
            <p:ph idx="1"/>
          </p:nvPr>
        </p:nvSpPr>
        <p:spPr/>
        <p:txBody>
          <a:bodyPr>
            <a:normAutofit fontScale="85000" lnSpcReduction="20000"/>
          </a:bodyPr>
          <a:lstStyle/>
          <a:p>
            <a:pPr marL="514350" indent="-514350">
              <a:buFont typeface="+mj-lt"/>
              <a:buAutoNum type="arabicPeriod"/>
            </a:pPr>
            <a:r>
              <a:rPr lang="en-IN" dirty="0">
                <a:latin typeface="Agency FB" panose="020B0503020202020204" pitchFamily="34" charset="0"/>
              </a:rPr>
              <a:t>Chen, J.K. Sign Language Recognition with Unsupervised Feature Learning; CS229 Project Final Report; Stanford University: Stanford, CA, USA, 2011. </a:t>
            </a:r>
          </a:p>
          <a:p>
            <a:pPr marL="514350" indent="-514350">
              <a:buFont typeface="+mj-lt"/>
              <a:buAutoNum type="arabicPeriod"/>
            </a:pPr>
            <a:r>
              <a:rPr lang="en-IN" dirty="0">
                <a:latin typeface="Agency FB" panose="020B0503020202020204" pitchFamily="34" charset="0"/>
              </a:rPr>
              <a:t>Sharma, M.; Pal, R.; Sahoo, A. Indian sign language recognition using neural networks and KNN classifiers. J. Eng. Appl. Sci. 2014, 9, 1255–1259. </a:t>
            </a:r>
          </a:p>
          <a:p>
            <a:pPr marL="514350" indent="-514350">
              <a:buFont typeface="+mj-lt"/>
              <a:buAutoNum type="arabicPeriod"/>
            </a:pPr>
            <a:r>
              <a:rPr lang="en-IN" dirty="0">
                <a:latin typeface="Agency FB" panose="020B0503020202020204" pitchFamily="34" charset="0"/>
              </a:rPr>
              <a:t>Agarwal, S.R.; Agrawal, S.B.; Latif, A.M. Article: Sentence Formation in NLP Engine on the Basis of Indian Sign Language using Hand Gestures. Int. J. </a:t>
            </a:r>
            <a:r>
              <a:rPr lang="en-IN" dirty="0" err="1">
                <a:latin typeface="Agency FB" panose="020B0503020202020204" pitchFamily="34" charset="0"/>
              </a:rPr>
              <a:t>Comput</a:t>
            </a:r>
            <a:r>
              <a:rPr lang="en-IN" dirty="0">
                <a:latin typeface="Agency FB" panose="020B0503020202020204" pitchFamily="34" charset="0"/>
              </a:rPr>
              <a:t>. Appl. 2015, 116, 18–22. </a:t>
            </a:r>
          </a:p>
          <a:p>
            <a:pPr marL="514350" indent="-514350">
              <a:buFont typeface="+mj-lt"/>
              <a:buAutoNum type="arabicPeriod"/>
            </a:pPr>
            <a:r>
              <a:rPr lang="en-IN" dirty="0" err="1">
                <a:latin typeface="Agency FB" panose="020B0503020202020204" pitchFamily="34" charset="0"/>
              </a:rPr>
              <a:t>Wazalwar</a:t>
            </a:r>
            <a:r>
              <a:rPr lang="en-IN" dirty="0">
                <a:latin typeface="Agency FB" panose="020B0503020202020204" pitchFamily="34" charset="0"/>
              </a:rPr>
              <a:t>, S.S.; </a:t>
            </a:r>
            <a:r>
              <a:rPr lang="en-IN" dirty="0" err="1">
                <a:latin typeface="Agency FB" panose="020B0503020202020204" pitchFamily="34" charset="0"/>
              </a:rPr>
              <a:t>Shrawankar</a:t>
            </a:r>
            <a:r>
              <a:rPr lang="en-IN" dirty="0">
                <a:latin typeface="Agency FB" panose="020B0503020202020204" pitchFamily="34" charset="0"/>
              </a:rPr>
              <a:t>, U. Interpretation of sign language into English using NLP techniques. J. Inf. </a:t>
            </a:r>
            <a:r>
              <a:rPr lang="en-IN" dirty="0" err="1">
                <a:latin typeface="Agency FB" panose="020B0503020202020204" pitchFamily="34" charset="0"/>
              </a:rPr>
              <a:t>Optim</a:t>
            </a:r>
            <a:r>
              <a:rPr lang="en-IN" dirty="0">
                <a:latin typeface="Agency FB" panose="020B0503020202020204" pitchFamily="34" charset="0"/>
              </a:rPr>
              <a:t>. Sci. 2017, 38, 895–910. </a:t>
            </a:r>
          </a:p>
          <a:p>
            <a:pPr marL="514350" indent="-514350">
              <a:buFont typeface="+mj-lt"/>
              <a:buAutoNum type="arabicPeriod"/>
            </a:pPr>
            <a:r>
              <a:rPr lang="en-IN" dirty="0" err="1">
                <a:latin typeface="Agency FB" panose="020B0503020202020204" pitchFamily="34" charset="0"/>
              </a:rPr>
              <a:t>Shivashankara</a:t>
            </a:r>
            <a:r>
              <a:rPr lang="en-IN" dirty="0">
                <a:latin typeface="Agency FB" panose="020B0503020202020204" pitchFamily="34" charset="0"/>
              </a:rPr>
              <a:t>, S.; Srinath, S. American Sign Language Recognition System: An Optimal Approach. Int. J. Image Graph. Signal Process. 2018, 10, 18–30. </a:t>
            </a:r>
          </a:p>
          <a:p>
            <a:pPr marL="514350" indent="-514350">
              <a:buFont typeface="+mj-lt"/>
              <a:buAutoNum type="arabicPeriod"/>
            </a:pPr>
            <a:r>
              <a:rPr lang="en-IN" dirty="0" err="1">
                <a:latin typeface="Agency FB" panose="020B0503020202020204" pitchFamily="34" charset="0"/>
              </a:rPr>
              <a:t>Camgoz</a:t>
            </a:r>
            <a:r>
              <a:rPr lang="en-IN" dirty="0">
                <a:latin typeface="Agency FB" panose="020B0503020202020204" pitchFamily="34" charset="0"/>
              </a:rPr>
              <a:t>, N.C.; Hadfield, S.; Koller, O.; Ney, H.; Bowden, R. Neural Sign Language Translation. In Proceedings of the IEEE Conference on Computer Vision and Pattern Recognition (CVPR) 2018, Salt Lake City, UT, USA, 18–22 June 2018; IEEE: Piscataway, NJ, USA, 2018. </a:t>
            </a:r>
          </a:p>
        </p:txBody>
      </p:sp>
    </p:spTree>
    <p:extLst>
      <p:ext uri="{BB962C8B-B14F-4D97-AF65-F5344CB8AC3E}">
        <p14:creationId xmlns:p14="http://schemas.microsoft.com/office/powerpoint/2010/main" val="31299230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C125F1-57E2-7911-4DB7-8ADC8CCA69CD}"/>
              </a:ext>
            </a:extLst>
          </p:cNvPr>
          <p:cNvSpPr>
            <a:spLocks noGrp="1"/>
          </p:cNvSpPr>
          <p:nvPr>
            <p:ph type="title"/>
          </p:nvPr>
        </p:nvSpPr>
        <p:spPr>
          <a:xfrm>
            <a:off x="838200" y="2766218"/>
            <a:ext cx="10515600" cy="1325563"/>
          </a:xfrm>
        </p:spPr>
        <p:txBody>
          <a:bodyPr/>
          <a:lstStyle/>
          <a:p>
            <a:pPr algn="ctr"/>
            <a:r>
              <a:rPr lang="en-IN" dirty="0">
                <a:latin typeface="Bernard MT Condensed" panose="02050806060905020404" pitchFamily="18" charset="0"/>
              </a:rPr>
              <a:t>Thank You</a:t>
            </a:r>
          </a:p>
        </p:txBody>
      </p:sp>
      <p:pic>
        <p:nvPicPr>
          <p:cNvPr id="4" name="Picture 3">
            <a:extLst>
              <a:ext uri="{FF2B5EF4-FFF2-40B4-BE49-F238E27FC236}">
                <a16:creationId xmlns:a16="http://schemas.microsoft.com/office/drawing/2014/main" id="{13A61CF4-C3C5-B9BB-184C-3010135BED1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27128" y="5656169"/>
            <a:ext cx="3705225" cy="1228725"/>
          </a:xfrm>
          <a:prstGeom prst="rect">
            <a:avLst/>
          </a:prstGeom>
        </p:spPr>
      </p:pic>
    </p:spTree>
    <p:extLst>
      <p:ext uri="{BB962C8B-B14F-4D97-AF65-F5344CB8AC3E}">
        <p14:creationId xmlns:p14="http://schemas.microsoft.com/office/powerpoint/2010/main" val="13265144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AC5099-2608-C02B-04B9-9945821B3EB6}"/>
              </a:ext>
            </a:extLst>
          </p:cNvPr>
          <p:cNvSpPr>
            <a:spLocks noGrp="1"/>
          </p:cNvSpPr>
          <p:nvPr>
            <p:ph type="title"/>
          </p:nvPr>
        </p:nvSpPr>
        <p:spPr/>
        <p:txBody>
          <a:bodyPr/>
          <a:lstStyle/>
          <a:p>
            <a:r>
              <a:rPr lang="en-IN" dirty="0">
                <a:latin typeface="Bernard MT Condensed" panose="02050806060905020404" pitchFamily="18" charset="0"/>
              </a:rPr>
              <a:t>Good Morning!</a:t>
            </a:r>
          </a:p>
        </p:txBody>
      </p:sp>
      <p:pic>
        <p:nvPicPr>
          <p:cNvPr id="11" name="Content Placeholder 10">
            <a:extLst>
              <a:ext uri="{FF2B5EF4-FFF2-40B4-BE49-F238E27FC236}">
                <a16:creationId xmlns:a16="http://schemas.microsoft.com/office/drawing/2014/main" id="{4BCFD9FC-0717-7CD5-7905-FF715715673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28144" y="1825625"/>
            <a:ext cx="7735712" cy="4351338"/>
          </a:xfrm>
        </p:spPr>
      </p:pic>
      <p:pic>
        <p:nvPicPr>
          <p:cNvPr id="12" name="Picture 11">
            <a:extLst>
              <a:ext uri="{FF2B5EF4-FFF2-40B4-BE49-F238E27FC236}">
                <a16:creationId xmlns:a16="http://schemas.microsoft.com/office/drawing/2014/main" id="{36DF3DC3-2913-7DAB-1E47-85F66DAD9DE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27128" y="5656169"/>
            <a:ext cx="3705225" cy="1228725"/>
          </a:xfrm>
          <a:prstGeom prst="rect">
            <a:avLst/>
          </a:prstGeom>
        </p:spPr>
      </p:pic>
    </p:spTree>
    <p:extLst>
      <p:ext uri="{BB962C8B-B14F-4D97-AF65-F5344CB8AC3E}">
        <p14:creationId xmlns:p14="http://schemas.microsoft.com/office/powerpoint/2010/main" val="7755196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9B6590-1A9D-F2D5-64AB-12DC42AE5BAF}"/>
              </a:ext>
            </a:extLst>
          </p:cNvPr>
          <p:cNvSpPr>
            <a:spLocks noGrp="1"/>
          </p:cNvSpPr>
          <p:nvPr>
            <p:ph type="title"/>
          </p:nvPr>
        </p:nvSpPr>
        <p:spPr/>
        <p:txBody>
          <a:bodyPr/>
          <a:lstStyle/>
          <a:p>
            <a:r>
              <a:rPr lang="en-IN" dirty="0">
                <a:latin typeface="Bernard MT Condensed" panose="02050806060905020404" pitchFamily="18" charset="0"/>
              </a:rPr>
              <a:t>Abstract</a:t>
            </a:r>
          </a:p>
        </p:txBody>
      </p:sp>
      <p:sp>
        <p:nvSpPr>
          <p:cNvPr id="3" name="Content Placeholder 2">
            <a:extLst>
              <a:ext uri="{FF2B5EF4-FFF2-40B4-BE49-F238E27FC236}">
                <a16:creationId xmlns:a16="http://schemas.microsoft.com/office/drawing/2014/main" id="{83CCE382-A912-DEC0-428C-88B06F86B45B}"/>
              </a:ext>
            </a:extLst>
          </p:cNvPr>
          <p:cNvSpPr>
            <a:spLocks noGrp="1"/>
          </p:cNvSpPr>
          <p:nvPr>
            <p:ph idx="1"/>
          </p:nvPr>
        </p:nvSpPr>
        <p:spPr>
          <a:xfrm>
            <a:off x="838200" y="1825625"/>
            <a:ext cx="10515600" cy="4667250"/>
          </a:xfrm>
        </p:spPr>
        <p:txBody>
          <a:bodyPr>
            <a:normAutofit fontScale="92500" lnSpcReduction="10000"/>
          </a:bodyPr>
          <a:lstStyle/>
          <a:p>
            <a:pPr marL="0" indent="0" algn="just">
              <a:lnSpc>
                <a:spcPct val="150000"/>
              </a:lnSpc>
              <a:buNone/>
            </a:pPr>
            <a:r>
              <a:rPr lang="en-US" sz="2100" dirty="0">
                <a:effectLst/>
                <a:latin typeface="Agency FB" panose="020B0503020202020204" pitchFamily="34" charset="0"/>
                <a:ea typeface="Batang" panose="02030600000101010101" pitchFamily="18" charset="-127"/>
              </a:rPr>
              <a:t>Sign languages are systems of visual communication, used primarily by people from deaf communities around the world. In its most common form, words and phrases are signed by gesturing with fingers, hands, arms and facial expressions. Sign languages are fully developed languages with their own grammar and lexicon. Further, they differ from region to region and are often not mutually intelligible with each other, though some languages do possess similarities. They also differ from the spoken languages of a given area in terms of lexicon and rate of articulation. Indian Sign Language (ISL) is a complete language with its own grammar, syntax, vocabulary and other linguistic attributes. ISL varies considerably from its western counterparts in a variety of ways, most noticeably its lexicon, which displays a high level of iconicity. While most other sign languages have a few compound signs (signs consisting of two or more signs), in ISL the compounding system is pervasive. This project is to develop a concept of Indian sign language translator for people who are in need. This is achieved by using image processing and human hand gesture input. We collected Indian Lexicon Sign Language Dataset over numerous word signs from different word categories. We evaluate deep neural network combining different methods for augmentation, feature extraction, encoding and decoding</a:t>
            </a:r>
            <a:r>
              <a:rPr lang="en-US" sz="1800" dirty="0">
                <a:effectLst/>
                <a:latin typeface="Times New Roman" panose="02020603050405020304" pitchFamily="18" charset="0"/>
                <a:ea typeface="Batang" panose="02030600000101010101" pitchFamily="18" charset="-127"/>
              </a:rPr>
              <a:t>.</a:t>
            </a:r>
            <a:endParaRPr lang="en-IN" sz="1800" dirty="0">
              <a:effectLst/>
              <a:latin typeface="Times New Roman" panose="02020603050405020304" pitchFamily="18" charset="0"/>
              <a:ea typeface="Batang" panose="02030600000101010101" pitchFamily="18" charset="-127"/>
            </a:endParaRPr>
          </a:p>
          <a:p>
            <a:pPr algn="just">
              <a:lnSpc>
                <a:spcPct val="150000"/>
              </a:lnSpc>
            </a:pPr>
            <a:endParaRPr lang="en-IN" sz="1800" dirty="0">
              <a:effectLst/>
              <a:latin typeface="Times New Roman" panose="02020603050405020304" pitchFamily="18" charset="0"/>
              <a:ea typeface="Batang" panose="02030600000101010101" pitchFamily="18" charset="-127"/>
            </a:endParaRPr>
          </a:p>
        </p:txBody>
      </p:sp>
      <p:pic>
        <p:nvPicPr>
          <p:cNvPr id="5" name="Picture 4">
            <a:extLst>
              <a:ext uri="{FF2B5EF4-FFF2-40B4-BE49-F238E27FC236}">
                <a16:creationId xmlns:a16="http://schemas.microsoft.com/office/drawing/2014/main" id="{CABF57ED-17D5-81B9-9962-80610B72642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27128" y="5656169"/>
            <a:ext cx="3705225" cy="1228725"/>
          </a:xfrm>
          <a:prstGeom prst="rect">
            <a:avLst/>
          </a:prstGeom>
        </p:spPr>
      </p:pic>
    </p:spTree>
    <p:extLst>
      <p:ext uri="{BB962C8B-B14F-4D97-AF65-F5344CB8AC3E}">
        <p14:creationId xmlns:p14="http://schemas.microsoft.com/office/powerpoint/2010/main" val="19472698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A45A5A-B014-563F-78DF-62BEB557415F}"/>
              </a:ext>
            </a:extLst>
          </p:cNvPr>
          <p:cNvSpPr>
            <a:spLocks noGrp="1"/>
          </p:cNvSpPr>
          <p:nvPr>
            <p:ph type="title"/>
          </p:nvPr>
        </p:nvSpPr>
        <p:spPr/>
        <p:txBody>
          <a:bodyPr/>
          <a:lstStyle/>
          <a:p>
            <a:r>
              <a:rPr lang="en-IN" dirty="0">
                <a:latin typeface="Bernard MT Condensed" panose="02050806060905020404" pitchFamily="18" charset="0"/>
              </a:rPr>
              <a:t>System Architecture</a:t>
            </a:r>
          </a:p>
        </p:txBody>
      </p:sp>
      <p:pic>
        <p:nvPicPr>
          <p:cNvPr id="5" name="Content Placeholder 4">
            <a:extLst>
              <a:ext uri="{FF2B5EF4-FFF2-40B4-BE49-F238E27FC236}">
                <a16:creationId xmlns:a16="http://schemas.microsoft.com/office/drawing/2014/main" id="{B5964935-5EE7-469B-0389-D444535AF91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48204" y="1974338"/>
            <a:ext cx="10605596" cy="2567671"/>
          </a:xfrm>
        </p:spPr>
      </p:pic>
      <p:pic>
        <p:nvPicPr>
          <p:cNvPr id="6" name="Picture 5">
            <a:extLst>
              <a:ext uri="{FF2B5EF4-FFF2-40B4-BE49-F238E27FC236}">
                <a16:creationId xmlns:a16="http://schemas.microsoft.com/office/drawing/2014/main" id="{BB598674-D4CE-0A04-5F03-5EAD85EEEA5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27128" y="5656169"/>
            <a:ext cx="3705225" cy="1228725"/>
          </a:xfrm>
          <a:prstGeom prst="rect">
            <a:avLst/>
          </a:prstGeom>
        </p:spPr>
      </p:pic>
    </p:spTree>
    <p:extLst>
      <p:ext uri="{BB962C8B-B14F-4D97-AF65-F5344CB8AC3E}">
        <p14:creationId xmlns:p14="http://schemas.microsoft.com/office/powerpoint/2010/main" val="16827125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45BAE6-8F64-70AB-F437-566D3956C58E}"/>
              </a:ext>
            </a:extLst>
          </p:cNvPr>
          <p:cNvSpPr>
            <a:spLocks noGrp="1"/>
          </p:cNvSpPr>
          <p:nvPr>
            <p:ph type="title"/>
          </p:nvPr>
        </p:nvSpPr>
        <p:spPr/>
        <p:txBody>
          <a:bodyPr/>
          <a:lstStyle/>
          <a:p>
            <a:r>
              <a:rPr lang="en-IN" dirty="0">
                <a:latin typeface="Bernard MT Condensed" panose="02050806060905020404" pitchFamily="18" charset="0"/>
              </a:rPr>
              <a:t>System Architecture</a:t>
            </a:r>
          </a:p>
        </p:txBody>
      </p:sp>
      <p:sp>
        <p:nvSpPr>
          <p:cNvPr id="3" name="Content Placeholder 2">
            <a:extLst>
              <a:ext uri="{FF2B5EF4-FFF2-40B4-BE49-F238E27FC236}">
                <a16:creationId xmlns:a16="http://schemas.microsoft.com/office/drawing/2014/main" id="{62E33732-4D8C-549C-7B7C-75A351CCD38E}"/>
              </a:ext>
            </a:extLst>
          </p:cNvPr>
          <p:cNvSpPr>
            <a:spLocks noGrp="1"/>
          </p:cNvSpPr>
          <p:nvPr>
            <p:ph idx="1"/>
          </p:nvPr>
        </p:nvSpPr>
        <p:spPr/>
        <p:txBody>
          <a:bodyPr/>
          <a:lstStyle/>
          <a:p>
            <a:pPr marL="0" indent="0">
              <a:buNone/>
            </a:pPr>
            <a:r>
              <a:rPr lang="en-US" dirty="0">
                <a:effectLst/>
                <a:latin typeface="Agency FB" panose="020B0503020202020204" pitchFamily="34" charset="0"/>
                <a:ea typeface="Batang" panose="02030600000101010101" pitchFamily="18" charset="-127"/>
              </a:rPr>
              <a:t>Here the hand gesture training dataset will take the input images and pre-processing is done. After pre-processing phase is done, the result is stored in the region of interest (ROI) model. In the ROI model the region that is required for classification is removed by applying the algorithms. The model is trained for different hand gestures and stores the data in the classification model. Later the testing is done for input images given by the user. Then the preprocessing is done for testing image using ROI, if the encoded input matches with the testing image, then classification is done with the training images. If the input matches with the training data, then respected output voice is played.</a:t>
            </a:r>
            <a:endParaRPr lang="en-IN" dirty="0">
              <a:effectLst/>
              <a:latin typeface="Agency FB" panose="020B0503020202020204" pitchFamily="34" charset="0"/>
              <a:ea typeface="Batang" panose="02030600000101010101" pitchFamily="18" charset="-127"/>
            </a:endParaRPr>
          </a:p>
          <a:p>
            <a:pPr marL="0" indent="0">
              <a:buNone/>
            </a:pPr>
            <a:endParaRPr lang="en-IN" dirty="0"/>
          </a:p>
        </p:txBody>
      </p:sp>
      <p:pic>
        <p:nvPicPr>
          <p:cNvPr id="4" name="Picture 3">
            <a:extLst>
              <a:ext uri="{FF2B5EF4-FFF2-40B4-BE49-F238E27FC236}">
                <a16:creationId xmlns:a16="http://schemas.microsoft.com/office/drawing/2014/main" id="{406F0A22-60E4-88B2-AF7E-4B4536DE529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27128" y="5656169"/>
            <a:ext cx="3705225" cy="1228725"/>
          </a:xfrm>
          <a:prstGeom prst="rect">
            <a:avLst/>
          </a:prstGeom>
        </p:spPr>
      </p:pic>
    </p:spTree>
    <p:extLst>
      <p:ext uri="{BB962C8B-B14F-4D97-AF65-F5344CB8AC3E}">
        <p14:creationId xmlns:p14="http://schemas.microsoft.com/office/powerpoint/2010/main" val="19636738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22D85C-D99A-661A-DCC1-3C81729A586F}"/>
              </a:ext>
            </a:extLst>
          </p:cNvPr>
          <p:cNvSpPr>
            <a:spLocks noGrp="1"/>
          </p:cNvSpPr>
          <p:nvPr>
            <p:ph type="title"/>
          </p:nvPr>
        </p:nvSpPr>
        <p:spPr/>
        <p:txBody>
          <a:bodyPr/>
          <a:lstStyle/>
          <a:p>
            <a:r>
              <a:rPr lang="en-IN" dirty="0">
                <a:latin typeface="Bernard MT Condensed" panose="02050806060905020404" pitchFamily="18" charset="0"/>
              </a:rPr>
              <a:t>Methodology Adapted</a:t>
            </a:r>
          </a:p>
        </p:txBody>
      </p:sp>
      <p:sp>
        <p:nvSpPr>
          <p:cNvPr id="3" name="Content Placeholder 2">
            <a:extLst>
              <a:ext uri="{FF2B5EF4-FFF2-40B4-BE49-F238E27FC236}">
                <a16:creationId xmlns:a16="http://schemas.microsoft.com/office/drawing/2014/main" id="{FBD38F2F-6FF2-943E-1767-537DD6123717}"/>
              </a:ext>
            </a:extLst>
          </p:cNvPr>
          <p:cNvSpPr>
            <a:spLocks noGrp="1"/>
          </p:cNvSpPr>
          <p:nvPr>
            <p:ph idx="1"/>
          </p:nvPr>
        </p:nvSpPr>
        <p:spPr/>
        <p:txBody>
          <a:bodyPr/>
          <a:lstStyle/>
          <a:p>
            <a:pPr marL="0" indent="0">
              <a:buNone/>
            </a:pPr>
            <a:r>
              <a:rPr lang="en-US" dirty="0" err="1">
                <a:latin typeface="Agency FB" panose="020B0503020202020204" pitchFamily="34" charset="0"/>
              </a:rPr>
              <a:t>Mediapipe</a:t>
            </a:r>
            <a:r>
              <a:rPr lang="en-US" dirty="0">
                <a:latin typeface="Agency FB" panose="020B0503020202020204" pitchFamily="34" charset="0"/>
              </a:rPr>
              <a:t> Pose Detection is a computer vision technology that detects and tracks human body poses in real-time using machine learning algorithms. The methodology adapted for </a:t>
            </a:r>
            <a:r>
              <a:rPr lang="en-US" dirty="0" err="1">
                <a:latin typeface="Agency FB" panose="020B0503020202020204" pitchFamily="34" charset="0"/>
              </a:rPr>
              <a:t>Mediapipe</a:t>
            </a:r>
            <a:r>
              <a:rPr lang="en-US" dirty="0">
                <a:latin typeface="Agency FB" panose="020B0503020202020204" pitchFamily="34" charset="0"/>
              </a:rPr>
              <a:t> Pose Detection involves several steps:</a:t>
            </a:r>
          </a:p>
          <a:p>
            <a:r>
              <a:rPr lang="en-US" dirty="0">
                <a:latin typeface="Agency FB" panose="020B0503020202020204" pitchFamily="34" charset="0"/>
              </a:rPr>
              <a:t>Data Collection</a:t>
            </a:r>
          </a:p>
          <a:p>
            <a:r>
              <a:rPr lang="en-US" dirty="0">
                <a:latin typeface="Agency FB" panose="020B0503020202020204" pitchFamily="34" charset="0"/>
              </a:rPr>
              <a:t>Pre Processing</a:t>
            </a:r>
          </a:p>
          <a:p>
            <a:r>
              <a:rPr lang="en-US" dirty="0">
                <a:latin typeface="Agency FB" panose="020B0503020202020204" pitchFamily="34" charset="0"/>
              </a:rPr>
              <a:t>Model Architecture :LSTM Algorithm</a:t>
            </a:r>
          </a:p>
          <a:p>
            <a:r>
              <a:rPr lang="en-US" dirty="0">
                <a:latin typeface="Agency FB" panose="020B0503020202020204" pitchFamily="34" charset="0"/>
              </a:rPr>
              <a:t>Training</a:t>
            </a:r>
          </a:p>
          <a:p>
            <a:r>
              <a:rPr lang="en-US" dirty="0">
                <a:latin typeface="Agency FB" panose="020B0503020202020204" pitchFamily="34" charset="0"/>
              </a:rPr>
              <a:t>Inference</a:t>
            </a:r>
          </a:p>
          <a:p>
            <a:pPr marL="0" indent="0">
              <a:buNone/>
            </a:pPr>
            <a:endParaRPr lang="en-IN" dirty="0"/>
          </a:p>
        </p:txBody>
      </p:sp>
      <p:pic>
        <p:nvPicPr>
          <p:cNvPr id="4" name="Picture 3">
            <a:extLst>
              <a:ext uri="{FF2B5EF4-FFF2-40B4-BE49-F238E27FC236}">
                <a16:creationId xmlns:a16="http://schemas.microsoft.com/office/drawing/2014/main" id="{298C9CCF-126B-AF46-7F97-D1FC9AF9C39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27128" y="5656169"/>
            <a:ext cx="3705225" cy="1228725"/>
          </a:xfrm>
          <a:prstGeom prst="rect">
            <a:avLst/>
          </a:prstGeom>
        </p:spPr>
      </p:pic>
    </p:spTree>
    <p:extLst>
      <p:ext uri="{BB962C8B-B14F-4D97-AF65-F5344CB8AC3E}">
        <p14:creationId xmlns:p14="http://schemas.microsoft.com/office/powerpoint/2010/main" val="22848486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A35361-4663-7E3C-0EE4-DAFB25D3E169}"/>
              </a:ext>
            </a:extLst>
          </p:cNvPr>
          <p:cNvSpPr>
            <a:spLocks noGrp="1"/>
          </p:cNvSpPr>
          <p:nvPr>
            <p:ph type="title"/>
          </p:nvPr>
        </p:nvSpPr>
        <p:spPr/>
        <p:txBody>
          <a:bodyPr/>
          <a:lstStyle/>
          <a:p>
            <a:r>
              <a:rPr lang="en-IN" dirty="0">
                <a:latin typeface="Bernard MT Condensed" panose="02050806060905020404" pitchFamily="18" charset="0"/>
              </a:rPr>
              <a:t>Software Requirements</a:t>
            </a:r>
          </a:p>
        </p:txBody>
      </p:sp>
      <p:sp>
        <p:nvSpPr>
          <p:cNvPr id="3" name="Content Placeholder 2">
            <a:extLst>
              <a:ext uri="{FF2B5EF4-FFF2-40B4-BE49-F238E27FC236}">
                <a16:creationId xmlns:a16="http://schemas.microsoft.com/office/drawing/2014/main" id="{FFFE2A8B-F71F-3A58-A913-AD9E85500958}"/>
              </a:ext>
            </a:extLst>
          </p:cNvPr>
          <p:cNvSpPr>
            <a:spLocks noGrp="1"/>
          </p:cNvSpPr>
          <p:nvPr>
            <p:ph idx="1"/>
          </p:nvPr>
        </p:nvSpPr>
        <p:spPr/>
        <p:txBody>
          <a:bodyPr/>
          <a:lstStyle/>
          <a:p>
            <a:r>
              <a:rPr lang="en-IN" dirty="0">
                <a:latin typeface="Agency FB" panose="020B0503020202020204" pitchFamily="34" charset="0"/>
              </a:rPr>
              <a:t>Python Version 3.8</a:t>
            </a:r>
          </a:p>
          <a:p>
            <a:r>
              <a:rPr lang="en-IN" dirty="0">
                <a:latin typeface="Agency FB" panose="020B0503020202020204" pitchFamily="34" charset="0"/>
              </a:rPr>
              <a:t>Python Packages</a:t>
            </a:r>
          </a:p>
          <a:p>
            <a:pPr lvl="1"/>
            <a:r>
              <a:rPr lang="en-IN" dirty="0" err="1">
                <a:latin typeface="Agency FB" panose="020B0503020202020204" pitchFamily="34" charset="0"/>
              </a:rPr>
              <a:t>Keras</a:t>
            </a:r>
            <a:endParaRPr lang="en-IN" dirty="0">
              <a:latin typeface="Agency FB" panose="020B0503020202020204" pitchFamily="34" charset="0"/>
            </a:endParaRPr>
          </a:p>
          <a:p>
            <a:pPr lvl="1"/>
            <a:r>
              <a:rPr lang="en-IN" dirty="0" err="1">
                <a:latin typeface="Agency FB" panose="020B0503020202020204" pitchFamily="34" charset="0"/>
              </a:rPr>
              <a:t>Tensorflow</a:t>
            </a:r>
            <a:r>
              <a:rPr lang="en-IN" dirty="0">
                <a:latin typeface="Agency FB" panose="020B0503020202020204" pitchFamily="34" charset="0"/>
              </a:rPr>
              <a:t> </a:t>
            </a:r>
          </a:p>
          <a:p>
            <a:pPr lvl="1"/>
            <a:r>
              <a:rPr lang="en-IN" dirty="0" err="1">
                <a:latin typeface="Agency FB" panose="020B0503020202020204" pitchFamily="34" charset="0"/>
              </a:rPr>
              <a:t>MediaPipe</a:t>
            </a:r>
            <a:endParaRPr lang="en-IN" dirty="0">
              <a:latin typeface="Agency FB" panose="020B0503020202020204" pitchFamily="34" charset="0"/>
            </a:endParaRPr>
          </a:p>
          <a:p>
            <a:pPr lvl="1"/>
            <a:r>
              <a:rPr lang="en-IN" dirty="0">
                <a:latin typeface="Agency FB" panose="020B0503020202020204" pitchFamily="34" charset="0"/>
              </a:rPr>
              <a:t>OpenCV</a:t>
            </a:r>
          </a:p>
          <a:p>
            <a:pPr lvl="1"/>
            <a:r>
              <a:rPr lang="en-IN" dirty="0" err="1">
                <a:latin typeface="Agency FB" panose="020B0503020202020204" pitchFamily="34" charset="0"/>
              </a:rPr>
              <a:t>Tkinter</a:t>
            </a:r>
            <a:endParaRPr lang="en-IN" dirty="0">
              <a:latin typeface="Agency FB" panose="020B0503020202020204" pitchFamily="34" charset="0"/>
            </a:endParaRPr>
          </a:p>
          <a:p>
            <a:pPr lvl="1"/>
            <a:r>
              <a:rPr lang="en-IN" dirty="0" err="1">
                <a:latin typeface="Agency FB" panose="020B0503020202020204" pitchFamily="34" charset="0"/>
              </a:rPr>
              <a:t>Numpy</a:t>
            </a:r>
            <a:endParaRPr lang="en-IN" dirty="0">
              <a:latin typeface="Agency FB" panose="020B0503020202020204" pitchFamily="34" charset="0"/>
            </a:endParaRPr>
          </a:p>
          <a:p>
            <a:pPr lvl="1"/>
            <a:r>
              <a:rPr lang="en-IN" dirty="0" err="1">
                <a:latin typeface="Agency FB" panose="020B0503020202020204" pitchFamily="34" charset="0"/>
              </a:rPr>
              <a:t>Itertools</a:t>
            </a:r>
            <a:endParaRPr lang="en-IN" dirty="0">
              <a:latin typeface="Agency FB" panose="020B0503020202020204" pitchFamily="34" charset="0"/>
            </a:endParaRPr>
          </a:p>
          <a:p>
            <a:pPr lvl="1"/>
            <a:r>
              <a:rPr lang="en-IN" dirty="0" err="1">
                <a:latin typeface="Agency FB" panose="020B0503020202020204" pitchFamily="34" charset="0"/>
              </a:rPr>
              <a:t>SKLearn</a:t>
            </a:r>
            <a:endParaRPr lang="en-IN" dirty="0">
              <a:latin typeface="Agency FB" panose="020B0503020202020204" pitchFamily="34" charset="0"/>
            </a:endParaRPr>
          </a:p>
        </p:txBody>
      </p:sp>
      <p:pic>
        <p:nvPicPr>
          <p:cNvPr id="4" name="Picture 3">
            <a:extLst>
              <a:ext uri="{FF2B5EF4-FFF2-40B4-BE49-F238E27FC236}">
                <a16:creationId xmlns:a16="http://schemas.microsoft.com/office/drawing/2014/main" id="{11A735C7-EFC2-2492-6D08-86EDAAF12CE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27128" y="5656169"/>
            <a:ext cx="3705225" cy="1228725"/>
          </a:xfrm>
          <a:prstGeom prst="rect">
            <a:avLst/>
          </a:prstGeom>
        </p:spPr>
      </p:pic>
    </p:spTree>
    <p:extLst>
      <p:ext uri="{BB962C8B-B14F-4D97-AF65-F5344CB8AC3E}">
        <p14:creationId xmlns:p14="http://schemas.microsoft.com/office/powerpoint/2010/main" val="6874392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397405-2425-9672-3C2B-E00F5F32C7FF}"/>
              </a:ext>
            </a:extLst>
          </p:cNvPr>
          <p:cNvSpPr>
            <a:spLocks noGrp="1"/>
          </p:cNvSpPr>
          <p:nvPr>
            <p:ph type="title"/>
          </p:nvPr>
        </p:nvSpPr>
        <p:spPr>
          <a:xfrm>
            <a:off x="838200" y="338231"/>
            <a:ext cx="10515600" cy="1325563"/>
          </a:xfrm>
        </p:spPr>
        <p:txBody>
          <a:bodyPr/>
          <a:lstStyle/>
          <a:p>
            <a:r>
              <a:rPr lang="en-IN" dirty="0">
                <a:latin typeface="Bernard MT Condensed" panose="02050806060905020404" pitchFamily="18" charset="0"/>
              </a:rPr>
              <a:t>Hardware Requirements</a:t>
            </a:r>
          </a:p>
        </p:txBody>
      </p:sp>
      <p:sp>
        <p:nvSpPr>
          <p:cNvPr id="3" name="Content Placeholder 2">
            <a:extLst>
              <a:ext uri="{FF2B5EF4-FFF2-40B4-BE49-F238E27FC236}">
                <a16:creationId xmlns:a16="http://schemas.microsoft.com/office/drawing/2014/main" id="{E16AE5DF-C3C7-0D01-CC86-B18EC783811F}"/>
              </a:ext>
            </a:extLst>
          </p:cNvPr>
          <p:cNvSpPr>
            <a:spLocks noGrp="1"/>
          </p:cNvSpPr>
          <p:nvPr>
            <p:ph idx="1"/>
          </p:nvPr>
        </p:nvSpPr>
        <p:spPr/>
        <p:txBody>
          <a:bodyPr/>
          <a:lstStyle/>
          <a:p>
            <a:r>
              <a:rPr lang="en-IN" dirty="0">
                <a:latin typeface="Agency FB" panose="020B0503020202020204" pitchFamily="34" charset="0"/>
              </a:rPr>
              <a:t>2GB GPU</a:t>
            </a:r>
          </a:p>
          <a:p>
            <a:r>
              <a:rPr lang="en-IN" dirty="0">
                <a:latin typeface="Agency FB" panose="020B0503020202020204" pitchFamily="34" charset="0"/>
              </a:rPr>
              <a:t>4GB RAM</a:t>
            </a:r>
          </a:p>
          <a:p>
            <a:r>
              <a:rPr lang="en-IN" dirty="0">
                <a:latin typeface="Agency FB" panose="020B0503020202020204" pitchFamily="34" charset="0"/>
              </a:rPr>
              <a:t>Web Camera</a:t>
            </a:r>
          </a:p>
          <a:p>
            <a:r>
              <a:rPr lang="en-IN" dirty="0">
                <a:latin typeface="Agency FB" panose="020B0503020202020204" pitchFamily="34" charset="0"/>
              </a:rPr>
              <a:t>Microphone</a:t>
            </a:r>
          </a:p>
          <a:p>
            <a:r>
              <a:rPr lang="en-IN" dirty="0">
                <a:latin typeface="Agency FB" panose="020B0503020202020204" pitchFamily="34" charset="0"/>
              </a:rPr>
              <a:t>Processor Intel i3 or Above</a:t>
            </a:r>
          </a:p>
          <a:p>
            <a:r>
              <a:rPr lang="en-IN" dirty="0">
                <a:latin typeface="Agency FB" panose="020B0503020202020204" pitchFamily="34" charset="0"/>
              </a:rPr>
              <a:t>Storage of 60GB</a:t>
            </a:r>
          </a:p>
          <a:p>
            <a:r>
              <a:rPr lang="en-IN" dirty="0">
                <a:latin typeface="Agency FB" panose="020B0503020202020204" pitchFamily="34" charset="0"/>
              </a:rPr>
              <a:t>Cooling System</a:t>
            </a:r>
          </a:p>
        </p:txBody>
      </p:sp>
      <p:pic>
        <p:nvPicPr>
          <p:cNvPr id="4" name="Picture 3">
            <a:extLst>
              <a:ext uri="{FF2B5EF4-FFF2-40B4-BE49-F238E27FC236}">
                <a16:creationId xmlns:a16="http://schemas.microsoft.com/office/drawing/2014/main" id="{AD4CB061-6123-8CA8-8D2D-A1A8A5D1438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27128" y="5656169"/>
            <a:ext cx="3705225" cy="1228725"/>
          </a:xfrm>
          <a:prstGeom prst="rect">
            <a:avLst/>
          </a:prstGeom>
        </p:spPr>
      </p:pic>
    </p:spTree>
    <p:extLst>
      <p:ext uri="{BB962C8B-B14F-4D97-AF65-F5344CB8AC3E}">
        <p14:creationId xmlns:p14="http://schemas.microsoft.com/office/powerpoint/2010/main" val="19971311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7015B7-2F9B-0AFE-D86C-AB7BA6E3B89A}"/>
              </a:ext>
            </a:extLst>
          </p:cNvPr>
          <p:cNvSpPr>
            <a:spLocks noGrp="1"/>
          </p:cNvSpPr>
          <p:nvPr>
            <p:ph type="title"/>
          </p:nvPr>
        </p:nvSpPr>
        <p:spPr/>
        <p:txBody>
          <a:bodyPr/>
          <a:lstStyle/>
          <a:p>
            <a:r>
              <a:rPr lang="en-IN" dirty="0">
                <a:latin typeface="Bernard MT Condensed" panose="02050806060905020404" pitchFamily="18" charset="0"/>
              </a:rPr>
              <a:t>Expected Results and Discussion</a:t>
            </a:r>
          </a:p>
        </p:txBody>
      </p:sp>
      <p:sp>
        <p:nvSpPr>
          <p:cNvPr id="3" name="Content Placeholder 2">
            <a:extLst>
              <a:ext uri="{FF2B5EF4-FFF2-40B4-BE49-F238E27FC236}">
                <a16:creationId xmlns:a16="http://schemas.microsoft.com/office/drawing/2014/main" id="{66760911-5A57-A484-CCB5-114A109E20EE}"/>
              </a:ext>
            </a:extLst>
          </p:cNvPr>
          <p:cNvSpPr>
            <a:spLocks noGrp="1"/>
          </p:cNvSpPr>
          <p:nvPr>
            <p:ph idx="1"/>
          </p:nvPr>
        </p:nvSpPr>
        <p:spPr/>
        <p:txBody>
          <a:bodyPr/>
          <a:lstStyle/>
          <a:p>
            <a:pPr marL="0" indent="0">
              <a:buNone/>
            </a:pPr>
            <a:r>
              <a:rPr lang="en-IN" dirty="0">
                <a:latin typeface="Agency FB" panose="020B0503020202020204" pitchFamily="34" charset="0"/>
              </a:rPr>
              <a:t>The Label of the Predicted Gesture is to be Displayed for the appropriate Indian Sign Language.</a:t>
            </a:r>
            <a:r>
              <a:rPr lang="en-US" dirty="0">
                <a:latin typeface="Agency FB" panose="020B0503020202020204" pitchFamily="34" charset="0"/>
              </a:rPr>
              <a:t> </a:t>
            </a:r>
            <a:r>
              <a:rPr lang="en-US" dirty="0" err="1">
                <a:latin typeface="Agency FB" panose="020B0503020202020204" pitchFamily="34" charset="0"/>
              </a:rPr>
              <a:t>Atleast</a:t>
            </a:r>
            <a:r>
              <a:rPr lang="en-US" dirty="0">
                <a:latin typeface="Agency FB" panose="020B0503020202020204" pitchFamily="34" charset="0"/>
              </a:rPr>
              <a:t> an Accuracy of 90% to be Achieved. The model should be Robust and Perform at much higher Speed.</a:t>
            </a:r>
          </a:p>
          <a:p>
            <a:pPr marL="0" indent="0">
              <a:buNone/>
            </a:pPr>
            <a:r>
              <a:rPr lang="en-US" dirty="0">
                <a:latin typeface="Agency FB" panose="020B0503020202020204" pitchFamily="34" charset="0"/>
              </a:rPr>
              <a:t>The discussion of the results will focus on the strengths and limitations of the proposed system. The strengths of the system will include its high accuracy, real-time prediction capability, and user-friendliness. The system has the potential to significantly improve accessibility and communication for the deaf and hard of hearing community in India.</a:t>
            </a:r>
            <a:endParaRPr lang="en-IN" dirty="0">
              <a:latin typeface="Agency FB" panose="020B0503020202020204" pitchFamily="34" charset="0"/>
            </a:endParaRPr>
          </a:p>
        </p:txBody>
      </p:sp>
      <p:pic>
        <p:nvPicPr>
          <p:cNvPr id="4" name="Picture 3">
            <a:extLst>
              <a:ext uri="{FF2B5EF4-FFF2-40B4-BE49-F238E27FC236}">
                <a16:creationId xmlns:a16="http://schemas.microsoft.com/office/drawing/2014/main" id="{D6F23140-8953-F8ED-057F-734384E15D6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27128" y="5656169"/>
            <a:ext cx="3705225" cy="1228725"/>
          </a:xfrm>
          <a:prstGeom prst="rect">
            <a:avLst/>
          </a:prstGeom>
        </p:spPr>
      </p:pic>
    </p:spTree>
    <p:extLst>
      <p:ext uri="{BB962C8B-B14F-4D97-AF65-F5344CB8AC3E}">
        <p14:creationId xmlns:p14="http://schemas.microsoft.com/office/powerpoint/2010/main" val="378883219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F46216B-77A9-411A-B9D3-5023FCB70208}"/>
    </a:ext>
  </a:extLst>
</a:theme>
</file>

<file path=docProps/app.xml><?xml version="1.0" encoding="utf-8"?>
<Properties xmlns="http://schemas.openxmlformats.org/officeDocument/2006/extended-properties" xmlns:vt="http://schemas.openxmlformats.org/officeDocument/2006/docPropsVTypes">
  <Template>Office Theme 2013 - 2022</Template>
  <TotalTime>790</TotalTime>
  <Words>837</Words>
  <Application>Microsoft Office PowerPoint</Application>
  <PresentationFormat>Widescreen</PresentationFormat>
  <Paragraphs>47</Paragraphs>
  <Slides>11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Agency FB</vt:lpstr>
      <vt:lpstr>Arial</vt:lpstr>
      <vt:lpstr>Bernard MT Condensed</vt:lpstr>
      <vt:lpstr>Calibri</vt:lpstr>
      <vt:lpstr>Calibri Light</vt:lpstr>
      <vt:lpstr>Times New Roman</vt:lpstr>
      <vt:lpstr>Office Theme</vt:lpstr>
      <vt:lpstr>Indian Sign Language Detection</vt:lpstr>
      <vt:lpstr>Good Morning!</vt:lpstr>
      <vt:lpstr>Abstract</vt:lpstr>
      <vt:lpstr>System Architecture</vt:lpstr>
      <vt:lpstr>System Architecture</vt:lpstr>
      <vt:lpstr>Methodology Adapted</vt:lpstr>
      <vt:lpstr>Software Requirements</vt:lpstr>
      <vt:lpstr>Hardware Requirements</vt:lpstr>
      <vt:lpstr>Expected Results and Discussion</vt:lpstr>
      <vt:lpstr>References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Indian Sign Language Detection</dc:title>
  <dc:creator>Jeya Santhosh Kumar D</dc:creator>
  <cp:lastModifiedBy>Jeya Santhosh Kumar D</cp:lastModifiedBy>
  <cp:revision>5</cp:revision>
  <dcterms:created xsi:type="dcterms:W3CDTF">2023-01-24T09:43:53Z</dcterms:created>
  <dcterms:modified xsi:type="dcterms:W3CDTF">2023-03-16T06:13:48Z</dcterms:modified>
</cp:coreProperties>
</file>

<file path=docProps/thumbnail.jpeg>
</file>